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8" r:id="rId2"/>
    <p:sldId id="259" r:id="rId3"/>
    <p:sldId id="278" r:id="rId4"/>
    <p:sldId id="280" r:id="rId5"/>
    <p:sldId id="298" r:id="rId6"/>
    <p:sldId id="299" r:id="rId7"/>
    <p:sldId id="301" r:id="rId8"/>
    <p:sldId id="282" r:id="rId9"/>
    <p:sldId id="283" r:id="rId10"/>
    <p:sldId id="291" r:id="rId11"/>
    <p:sldId id="292" r:id="rId12"/>
    <p:sldId id="294" r:id="rId13"/>
    <p:sldId id="295" r:id="rId14"/>
    <p:sldId id="296" r:id="rId15"/>
    <p:sldId id="28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ирилл Немтырев" initials="КН" lastIdx="1" clrIdx="0">
    <p:extLst>
      <p:ext uri="{19B8F6BF-5375-455C-9EA6-DF929625EA0E}">
        <p15:presenceInfo xmlns:p15="http://schemas.microsoft.com/office/powerpoint/2012/main" userId="aaaa8f8cf41424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4A265-7473-4887-BA41-624254A8560E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01153-781E-441F-9663-29CCCCF58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28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C4EC-6D48-48E4-B74A-D0F0FBA71E09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19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D6BB-600C-409D-A72D-3FE346CD4175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91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91BA-7BEE-4351-AC2E-277D5F0C143F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71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EF5A-46A5-450A-9C56-806BC77F2081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98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5CBA-D673-4E8D-87BF-11F16084E570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288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58D9-8BF8-451A-8737-4E9ED6A490AC}" type="datetime1">
              <a:rPr lang="ru-RU" smtClean="0"/>
              <a:t>08.06.2025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84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7A57F-B545-4268-A33B-EE5CD894291B}" type="datetime1">
              <a:rPr lang="ru-RU" smtClean="0"/>
              <a:t>08.06.2025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0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160C-E4B5-4CEE-98FD-CBD75F5844E6}" type="datetime1">
              <a:rPr lang="ru-RU" smtClean="0"/>
              <a:t>08.06.2025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65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0F620-067C-4421-BB69-0306CFE11E25}" type="datetime1">
              <a:rPr lang="ru-RU" smtClean="0"/>
              <a:t>08.06.2025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77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84E2-3D80-4644-8B9F-5D3E477DD284}" type="datetime1">
              <a:rPr lang="ru-RU" smtClean="0"/>
              <a:t>08.06.2025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84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4046-4A02-4D12-B2DD-9DFC959E34A0}" type="datetime1">
              <a:rPr lang="ru-RU" smtClean="0"/>
              <a:t>08.06.2025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96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284CD-B9F3-46AA-BE02-782723100699}" type="datetime1">
              <a:rPr lang="ru-RU" smtClean="0"/>
              <a:t>08.06.2025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37F93-75AE-440C-98BE-12EE260342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254206" y="152751"/>
            <a:ext cx="5779382" cy="1413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93068" rIns="81639" bIns="40820"/>
          <a:lstStyle/>
          <a:p>
            <a:pPr algn="ctr" hangingPunct="0">
              <a:buSzPct val="45000"/>
              <a:buFont typeface="StarSymbol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ГОСУДАРСТВЕННЫЙ ЭЛЕКТРОТЕХНИЧЕСКИЙ УНИВЕРСИТЕТ “ЛЭТИ”  ИМ. В.И.УЛЬЯНОВА (ЛЕНИНА)</a:t>
            </a:r>
          </a:p>
        </p:txBody>
      </p:sp>
      <p:sp>
        <p:nvSpPr>
          <p:cNvPr id="4" name="Text Box 3"/>
          <p:cNvSpPr>
            <a:spLocks noChangeArrowheads="1"/>
          </p:cNvSpPr>
          <p:nvPr/>
        </p:nvSpPr>
        <p:spPr bwMode="auto">
          <a:xfrm>
            <a:off x="4139383" y="1659144"/>
            <a:ext cx="4300858" cy="8491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miter lim="800000"/>
            <a:headEnd/>
            <a:tailEnd/>
          </a:ln>
        </p:spPr>
        <p:txBody>
          <a:bodyPr lIns="90000" tIns="125280" rIns="90000" bIns="45000"/>
          <a:lstStyle/>
          <a:p>
            <a:pPr algn="ctr" hangingPunct="0">
              <a:buSzPct val="45000"/>
              <a:buFont typeface="StarSymbol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лазерных измерительных и навигационных систем (ЛИНС)</a:t>
            </a:r>
          </a:p>
        </p:txBody>
      </p:sp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188901" y="2664493"/>
            <a:ext cx="11814197" cy="149360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miter lim="800000"/>
            <a:headEnd/>
            <a:tailEnd/>
          </a:ln>
        </p:spPr>
        <p:txBody>
          <a:bodyPr lIns="90000" tIns="125280" rIns="90000" bIns="45000"/>
          <a:lstStyle/>
          <a:p>
            <a:pPr algn="ctr" hangingPunct="0">
              <a:buSzPct val="45000"/>
              <a:buFont typeface="StarSymbol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квалифицированная работа на тему:</a:t>
            </a:r>
          </a:p>
          <a:p>
            <a:pPr algn="ctr" hangingPunct="0">
              <a:buSzPct val="45000"/>
              <a:buFont typeface="StarSymbol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«ИССЛЕДОВАНИЕ СИСТЕМЫ ОРИЕНТАЦИИ МАЛОГО КОСМИЧЕСКОГО АППАРАТА НА БАЗЕ ДВИГАТЕЛЕЙ-МАХОВИКОВ.»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88137" y="249599"/>
            <a:ext cx="2063931" cy="205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830186" y="4704701"/>
            <a:ext cx="1091925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Выполнила студентка группы 1584: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Кульмуханова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Д.</a:t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Руководитель, к.т.н.: Ткаченко А.Н.</a:t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Консультант: инженер 2 кат. Филиала "Комета", Белан И.М.</a:t>
            </a:r>
          </a:p>
          <a:p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Санкт-Петербург</a:t>
            </a:r>
          </a:p>
          <a:p>
            <a:pPr algn="ct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2025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1" y="249599"/>
            <a:ext cx="2159726" cy="21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C4A9-5E7D-46BA-ADE1-E5805546E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8" y="0"/>
            <a:ext cx="11280033" cy="1325563"/>
          </a:xfrm>
        </p:spPr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Псевдообратная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матрица Мура-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Пенроуза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5ED9EB-8AE2-47B9-9596-2BFB049C2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3627" y="4120675"/>
                <a:ext cx="10515600" cy="644158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 algn="ctr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51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ru-RU" sz="5100" b="0" i="1" dirty="0">
                    <a:latin typeface="Cambria Math" panose="02040503050406030204" pitchFamily="18" charset="0"/>
                  </a:rPr>
                  <a:t> – </a:t>
                </a:r>
                <a:r>
                  <a:rPr lang="ru-RU" sz="5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вектор моментов маховиков,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5100" b="0" i="1" smtClean="0">
                            <a:latin typeface="Cambria Math" panose="02040503050406030204" pitchFamily="18" charset="0"/>
                          </a:rPr>
                          <m:t>𝑐𝑚𝑑</m:t>
                        </m:r>
                      </m:sub>
                    </m:sSub>
                  </m:oMath>
                </a14:m>
                <a:r>
                  <a:rPr lang="en-US" sz="51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ru-RU" sz="5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требуемый момент</a:t>
                </a:r>
                <a:r>
                  <a:rPr lang="en-US" sz="5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ru-RU" sz="5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51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5ED9EB-8AE2-47B9-9596-2BFB049C2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3627" y="4120675"/>
                <a:ext cx="10515600" cy="644158"/>
              </a:xfrm>
              <a:blipFill>
                <a:blip r:embed="rId2"/>
                <a:stretch>
                  <a:fillRect b="-179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0D9F4-6D75-47D0-BA2C-580C0D31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10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10CA36-02EB-4DE5-97C2-6FF8B7ABCA11}"/>
                  </a:ext>
                </a:extLst>
              </p:cNvPr>
              <p:cNvSpPr txBox="1"/>
              <p:nvPr/>
            </p:nvSpPr>
            <p:spPr>
              <a:xfrm>
                <a:off x="790542" y="1215801"/>
                <a:ext cx="1031557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Используется для нахождения решения переопределённой или вырожденной системы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b="0" dirty="0"/>
              </a:p>
              <a:p>
                <a:pPr algn="ctr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10CA36-02EB-4DE5-97C2-6FF8B7ABC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2" y="1215801"/>
                <a:ext cx="10315575" cy="2308324"/>
              </a:xfrm>
              <a:prstGeom prst="rect">
                <a:avLst/>
              </a:prstGeom>
              <a:blipFill>
                <a:blip r:embed="rId3"/>
                <a:stretch>
                  <a:fillRect l="-946" t="-2111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A33C9A-74A4-4E7D-AE92-E4B926AEC6B2}"/>
                  </a:ext>
                </a:extLst>
              </p:cNvPr>
              <p:cNvSpPr txBox="1"/>
              <p:nvPr/>
            </p:nvSpPr>
            <p:spPr>
              <a:xfrm>
                <a:off x="5164845" y="2378112"/>
                <a:ext cx="156696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A33C9A-74A4-4E7D-AE92-E4B926AE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845" y="2378112"/>
                <a:ext cx="1566967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32946E47-117D-4F64-B76F-BDA8ABF4CCF6}"/>
              </a:ext>
            </a:extLst>
          </p:cNvPr>
          <p:cNvGrpSpPr/>
          <p:nvPr/>
        </p:nvGrpSpPr>
        <p:grpSpPr>
          <a:xfrm>
            <a:off x="4687477" y="2963102"/>
            <a:ext cx="6180415" cy="830997"/>
            <a:chOff x="5440085" y="5820201"/>
            <a:chExt cx="6180415" cy="8309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F505823-AB1B-4360-AA2B-7CB54E7D84AC}"/>
                </a:ext>
              </a:extLst>
            </p:cNvPr>
            <p:cNvGrpSpPr/>
            <p:nvPr/>
          </p:nvGrpSpPr>
          <p:grpSpPr>
            <a:xfrm>
              <a:off x="5474773" y="5820201"/>
              <a:ext cx="6145727" cy="830997"/>
              <a:chOff x="5474773" y="5820201"/>
              <a:chExt cx="6145727" cy="8309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C20BC1-BD89-4C94-8A77-3733472E98BC}"/>
                  </a:ext>
                </a:extLst>
              </p:cNvPr>
              <p:cNvSpPr/>
              <p:nvPr/>
            </p:nvSpPr>
            <p:spPr>
              <a:xfrm>
                <a:off x="5474773" y="5978525"/>
                <a:ext cx="2482667" cy="5143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43B5BC-D0C5-437A-BCEE-966363D7AF3D}"/>
                  </a:ext>
                </a:extLst>
              </p:cNvPr>
              <p:cNvSpPr txBox="1"/>
              <p:nvPr/>
            </p:nvSpPr>
            <p:spPr>
              <a:xfrm>
                <a:off x="8429625" y="5820201"/>
                <a:ext cx="31908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Псевдообратная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матрица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43EA93-294A-4364-BCA2-709E8CFBFD85}"/>
                    </a:ext>
                  </a:extLst>
                </p:cNvPr>
                <p:cNvSpPr txBox="1"/>
                <p:nvPr/>
              </p:nvSpPr>
              <p:spPr>
                <a:xfrm>
                  <a:off x="5440085" y="6051034"/>
                  <a:ext cx="24826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43EA93-294A-4364-BCA2-709E8CFBF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085" y="6051034"/>
                  <a:ext cx="2482667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0C3E10-7009-43EB-B28D-35EFFB7F5FF1}"/>
              </a:ext>
            </a:extLst>
          </p:cNvPr>
          <p:cNvCxnSpPr>
            <a:cxnSpLocks/>
            <a:stCxn id="10" idx="1"/>
            <a:endCxn id="20" idx="3"/>
          </p:cNvCxnSpPr>
          <p:nvPr/>
        </p:nvCxnSpPr>
        <p:spPr>
          <a:xfrm flipH="1">
            <a:off x="7170144" y="3378601"/>
            <a:ext cx="506873" cy="4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62EE1D-07AA-493F-ACC8-2904C6F9A09E}"/>
              </a:ext>
            </a:extLst>
          </p:cNvPr>
          <p:cNvGrpSpPr/>
          <p:nvPr/>
        </p:nvGrpSpPr>
        <p:grpSpPr>
          <a:xfrm>
            <a:off x="712773" y="3416846"/>
            <a:ext cx="6247834" cy="1008683"/>
            <a:chOff x="1364672" y="4006023"/>
            <a:chExt cx="6247834" cy="10086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43BA03-CF27-4F51-BD41-6C4835E150A4}"/>
                </a:ext>
              </a:extLst>
            </p:cNvPr>
            <p:cNvGrpSpPr/>
            <p:nvPr/>
          </p:nvGrpSpPr>
          <p:grpSpPr>
            <a:xfrm>
              <a:off x="4931948" y="4228190"/>
              <a:ext cx="2680558" cy="786516"/>
              <a:chOff x="5314950" y="5500688"/>
              <a:chExt cx="1790701" cy="7865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7E528BF-E199-46DF-B9C2-11B5FB9E4B77}"/>
                      </a:ext>
                    </a:extLst>
                  </p:cNvPr>
                  <p:cNvSpPr txBox="1"/>
                  <p:nvPr/>
                </p:nvSpPr>
                <p:spPr>
                  <a:xfrm>
                    <a:off x="5314950" y="5548540"/>
                    <a:ext cx="1790701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𝑐𝑚𝑑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 </a:t>
                    </a:r>
                    <a:endParaRPr lang="ru-RU" sz="2400" dirty="0"/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7E528BF-E199-46DF-B9C2-11B5FB9E4B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4950" y="5548540"/>
                    <a:ext cx="1790701" cy="73866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3F79749-7E23-42D3-A10D-979171E6C534}"/>
                  </a:ext>
                </a:extLst>
              </p:cNvPr>
              <p:cNvSpPr/>
              <p:nvPr/>
            </p:nvSpPr>
            <p:spPr>
              <a:xfrm>
                <a:off x="5314950" y="5500688"/>
                <a:ext cx="1381126" cy="47942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A3750D-B498-4D23-82AB-DF847855C763}"/>
                </a:ext>
              </a:extLst>
            </p:cNvPr>
            <p:cNvSpPr txBox="1"/>
            <p:nvPr/>
          </p:nvSpPr>
          <p:spPr>
            <a:xfrm>
              <a:off x="1364672" y="4006023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Решение для вектора моментов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2536C4-0AAC-4415-824D-9468B934BBD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3454400" y="4382753"/>
              <a:ext cx="1477548" cy="8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25B8F9A0-AEEC-4622-BE50-773CB6DCC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712397"/>
              </p:ext>
            </p:extLst>
          </p:nvPr>
        </p:nvGraphicFramePr>
        <p:xfrm>
          <a:off x="1884328" y="4979922"/>
          <a:ext cx="812800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845845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509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Преимущества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Недостатки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4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Даёт решение минимальной нормы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Усиливает шум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при решении задач с зашумлёнными данными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374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 требует ручной настройки параметров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Большие ‖τ‖ при 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сингулярностях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(риск перегрузки маховиков).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931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71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C4A9-5E7D-46BA-ADE1-E5805546E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0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Регуляция Тихонова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0D9F4-6D75-47D0-BA2C-580C0D31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11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0CA36-02EB-4DE5-97C2-6FF8B7ABCA11}"/>
              </a:ext>
            </a:extLst>
          </p:cNvPr>
          <p:cNvSpPr txBox="1"/>
          <p:nvPr/>
        </p:nvSpPr>
        <p:spPr>
          <a:xfrm>
            <a:off x="790542" y="1215801"/>
            <a:ext cx="10315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обобщённая псевдообратная матрица с добавлением стабилизирующего члена.</a:t>
            </a:r>
            <a:endParaRPr lang="ru-RU" sz="2400" b="0" i="1" dirty="0">
              <a:latin typeface="Cambria Math" panose="02040503050406030204" pitchFamily="18" charset="0"/>
            </a:endParaRPr>
          </a:p>
          <a:p>
            <a:endParaRPr lang="en-US" sz="2400" dirty="0"/>
          </a:p>
          <a:p>
            <a:pPr algn="ctr"/>
            <a:endParaRPr lang="en-US" dirty="0"/>
          </a:p>
          <a:p>
            <a:pPr algn="ctr"/>
            <a:endParaRPr lang="en-US" b="0" dirty="0"/>
          </a:p>
          <a:p>
            <a:pPr algn="ctr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A33C9A-74A4-4E7D-AE92-E4B926AEC6B2}"/>
                  </a:ext>
                </a:extLst>
              </p:cNvPr>
              <p:cNvSpPr txBox="1"/>
              <p:nvPr/>
            </p:nvSpPr>
            <p:spPr>
              <a:xfrm>
                <a:off x="5164845" y="2378112"/>
                <a:ext cx="156696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A33C9A-74A4-4E7D-AE92-E4B926AE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845" y="2378112"/>
                <a:ext cx="1566967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F505823-AB1B-4360-AA2B-7CB54E7D84AC}"/>
              </a:ext>
            </a:extLst>
          </p:cNvPr>
          <p:cNvGrpSpPr/>
          <p:nvPr/>
        </p:nvGrpSpPr>
        <p:grpSpPr>
          <a:xfrm>
            <a:off x="4742842" y="2189119"/>
            <a:ext cx="6750414" cy="1241732"/>
            <a:chOff x="5474773" y="5251143"/>
            <a:chExt cx="6750414" cy="12417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C20BC1-BD89-4C94-8A77-3733472E98BC}"/>
                </a:ext>
              </a:extLst>
            </p:cNvPr>
            <p:cNvSpPr/>
            <p:nvPr/>
          </p:nvSpPr>
          <p:spPr>
            <a:xfrm>
              <a:off x="5474773" y="5978525"/>
              <a:ext cx="3131038" cy="5143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43B5BC-D0C5-437A-BCEE-966363D7AF3D}"/>
                </a:ext>
              </a:extLst>
            </p:cNvPr>
            <p:cNvSpPr txBox="1"/>
            <p:nvPr/>
          </p:nvSpPr>
          <p:spPr>
            <a:xfrm>
              <a:off x="9034312" y="5251143"/>
              <a:ext cx="3190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 err="1"/>
                <a:t>Псевдообратная</a:t>
              </a:r>
              <a:r>
                <a:rPr lang="ru-RU" sz="2400" dirty="0"/>
                <a:t> матрица</a:t>
              </a:r>
              <a:r>
                <a:rPr lang="en-US" sz="2400" dirty="0"/>
                <a:t> c </a:t>
              </a:r>
              <a:r>
                <a:rPr lang="ru-RU" sz="2400" dirty="0"/>
                <a:t>регуляцией Тихонова</a:t>
              </a:r>
              <a:endParaRPr 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43EA93-294A-4364-BCA2-709E8CFBFD85}"/>
                  </a:ext>
                </a:extLst>
              </p:cNvPr>
              <p:cNvSpPr txBox="1"/>
              <p:nvPr/>
            </p:nvSpPr>
            <p:spPr>
              <a:xfrm>
                <a:off x="4708154" y="2989010"/>
                <a:ext cx="32991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43EA93-294A-4364-BCA2-709E8CFBF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154" y="2989010"/>
                <a:ext cx="329910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0C3E10-7009-43EB-B28D-35EFFB7F5FF1}"/>
              </a:ext>
            </a:extLst>
          </p:cNvPr>
          <p:cNvCxnSpPr>
            <a:cxnSpLocks/>
            <a:stCxn id="10" idx="1"/>
            <a:endCxn id="20" idx="3"/>
          </p:cNvCxnSpPr>
          <p:nvPr/>
        </p:nvCxnSpPr>
        <p:spPr>
          <a:xfrm flipH="1">
            <a:off x="8007262" y="2789284"/>
            <a:ext cx="295119" cy="430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62EE1D-07AA-493F-ACC8-2904C6F9A09E}"/>
              </a:ext>
            </a:extLst>
          </p:cNvPr>
          <p:cNvGrpSpPr/>
          <p:nvPr/>
        </p:nvGrpSpPr>
        <p:grpSpPr>
          <a:xfrm>
            <a:off x="1120201" y="3332219"/>
            <a:ext cx="6247834" cy="1008683"/>
            <a:chOff x="1364672" y="4006023"/>
            <a:chExt cx="6247834" cy="10086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43BA03-CF27-4F51-BD41-6C4835E150A4}"/>
                </a:ext>
              </a:extLst>
            </p:cNvPr>
            <p:cNvGrpSpPr/>
            <p:nvPr/>
          </p:nvGrpSpPr>
          <p:grpSpPr>
            <a:xfrm>
              <a:off x="4931948" y="4228190"/>
              <a:ext cx="2680558" cy="786516"/>
              <a:chOff x="5314950" y="5500688"/>
              <a:chExt cx="1790701" cy="7865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7E528BF-E199-46DF-B9C2-11B5FB9E4B77}"/>
                      </a:ext>
                    </a:extLst>
                  </p:cNvPr>
                  <p:cNvSpPr txBox="1"/>
                  <p:nvPr/>
                </p:nvSpPr>
                <p:spPr>
                  <a:xfrm>
                    <a:off x="5314950" y="5548540"/>
                    <a:ext cx="1790701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𝑐𝑚𝑑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 </a:t>
                    </a:r>
                    <a:endParaRPr lang="ru-RU" sz="2400" dirty="0"/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7E528BF-E199-46DF-B9C2-11B5FB9E4B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4950" y="5548540"/>
                    <a:ext cx="1790701" cy="73866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3F79749-7E23-42D3-A10D-979171E6C534}"/>
                  </a:ext>
                </a:extLst>
              </p:cNvPr>
              <p:cNvSpPr/>
              <p:nvPr/>
            </p:nvSpPr>
            <p:spPr>
              <a:xfrm>
                <a:off x="5314950" y="5500688"/>
                <a:ext cx="1381126" cy="479425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A3750D-B498-4D23-82AB-DF847855C763}"/>
                </a:ext>
              </a:extLst>
            </p:cNvPr>
            <p:cNvSpPr txBox="1"/>
            <p:nvPr/>
          </p:nvSpPr>
          <p:spPr>
            <a:xfrm>
              <a:off x="1364672" y="4006023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/>
                <a:t>Решение для вектора моментов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2536C4-0AAC-4415-824D-9468B934BBD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3454400" y="4382753"/>
              <a:ext cx="1477548" cy="85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25B8F9A0-AEEC-4622-BE50-773CB6DCC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844797"/>
              </p:ext>
            </p:extLst>
          </p:nvPr>
        </p:nvGraphicFramePr>
        <p:xfrm>
          <a:off x="1884328" y="4533873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845845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509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Преимущества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Недостатки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4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Даёт решение минимальной нормы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Требует выбора параметра λ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374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Не требует ручной настройки параметров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Б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о́льшаяя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ошибка в сравнении с матрицей Мура-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Пенроуза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9314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64783D-EEA4-4565-B59D-6D6232E14CE0}"/>
                  </a:ext>
                </a:extLst>
              </p:cNvPr>
              <p:cNvSpPr txBox="1"/>
              <p:nvPr/>
            </p:nvSpPr>
            <p:spPr>
              <a:xfrm>
                <a:off x="8007262" y="3924300"/>
                <a:ext cx="3086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параметр регуляции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64783D-EEA4-4565-B59D-6D6232E14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62" y="3924300"/>
                <a:ext cx="3086101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90008C-2AAB-4BF9-ACA2-5C2B62E10B5F}"/>
              </a:ext>
            </a:extLst>
          </p:cNvPr>
          <p:cNvCxnSpPr/>
          <p:nvPr/>
        </p:nvCxnSpPr>
        <p:spPr>
          <a:xfrm>
            <a:off x="6731812" y="3332219"/>
            <a:ext cx="1368248" cy="70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698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C4A9-5E7D-46BA-ADE1-E5805546E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метода инверсии матрицы управления на ориентацию и поведение маховиков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0D9F4-6D75-47D0-BA2C-580C0D31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12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2CA8D-8865-4DC2-9A59-5B9D75E116D4}"/>
              </a:ext>
            </a:extLst>
          </p:cNvPr>
          <p:cNvSpPr txBox="1"/>
          <p:nvPr/>
        </p:nvSpPr>
        <p:spPr>
          <a:xfrm>
            <a:off x="723899" y="1325563"/>
            <a:ext cx="6463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endParaRPr lang="en-US" sz="2800" b="0" dirty="0"/>
          </a:p>
          <a:p>
            <a:pPr lvl="1"/>
            <a:endParaRPr lang="en-US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28B002-3345-4EE5-9627-BDA2C81E6A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63" y="1533492"/>
            <a:ext cx="5334011" cy="4002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7F975E-9E74-4AA3-94BF-53A689257C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88" y="1533492"/>
            <a:ext cx="5334011" cy="40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C4A9-5E7D-46BA-ADE1-E5805546E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метода инверсии матрицы управления на ориентацию и поведение маховиков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0D9F4-6D75-47D0-BA2C-580C0D31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13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2CA8D-8865-4DC2-9A59-5B9D75E116D4}"/>
              </a:ext>
            </a:extLst>
          </p:cNvPr>
          <p:cNvSpPr txBox="1"/>
          <p:nvPr/>
        </p:nvSpPr>
        <p:spPr>
          <a:xfrm>
            <a:off x="723899" y="1325563"/>
            <a:ext cx="6463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endParaRPr lang="en-US" sz="2800" b="0" dirty="0"/>
          </a:p>
          <a:p>
            <a:pPr lvl="1"/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36808-23CE-4211-80F1-DD1B7F4812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33" y="1515907"/>
            <a:ext cx="5334011" cy="4002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A52B90-A4A4-47DC-BCE4-AD4AB191A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515907"/>
            <a:ext cx="5334011" cy="40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C4A9-5E7D-46BA-ADE1-E5805546E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Влияние метода инверсии матрицы управления на ориентацию и поведение маховиков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0D9F4-6D75-47D0-BA2C-580C0D31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6299" y="6368225"/>
            <a:ext cx="2743200" cy="365125"/>
          </a:xfrm>
        </p:spPr>
        <p:txBody>
          <a:bodyPr/>
          <a:lstStyle/>
          <a:p>
            <a:fld id="{52237F93-75AE-440C-98BE-12EE260342C9}" type="slidenum">
              <a:rPr lang="ru-RU" smtClean="0"/>
              <a:t>14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2CA8D-8865-4DC2-9A59-5B9D75E116D4}"/>
              </a:ext>
            </a:extLst>
          </p:cNvPr>
          <p:cNvSpPr txBox="1"/>
          <p:nvPr/>
        </p:nvSpPr>
        <p:spPr>
          <a:xfrm>
            <a:off x="723898" y="1325562"/>
            <a:ext cx="6463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endParaRPr lang="en-US" sz="2800" b="0" dirty="0"/>
          </a:p>
          <a:p>
            <a:pPr lvl="1"/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DFD12-96EC-4961-A361-B81D8003A6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99" y="1725671"/>
            <a:ext cx="5334011" cy="400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09A04-6363-4048-95A6-92470EFA69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8" y="1725671"/>
            <a:ext cx="5334011" cy="40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C828E5-A0A1-A1F6-D1E5-48BEE1E5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7E07F-EE7E-86F5-4FAE-2AF4300DC68F}"/>
              </a:ext>
            </a:extLst>
          </p:cNvPr>
          <p:cNvSpPr txBox="1"/>
          <p:nvPr/>
        </p:nvSpPr>
        <p:spPr>
          <a:xfrm>
            <a:off x="7034718" y="1305341"/>
            <a:ext cx="44649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" indent="450215" algn="just">
              <a:buNone/>
            </a:pPr>
            <a:r>
              <a:rPr lang="ru-RU" sz="2000" dirty="0">
                <a:effectLst/>
                <a:ea typeface="Times New Roman" panose="02020603050405020304" pitchFamily="18" charset="0"/>
              </a:rPr>
              <a:t>Основные результаты:</a:t>
            </a:r>
          </a:p>
          <a:p>
            <a:pPr marR="1270" indent="450215" algn="just">
              <a:buNone/>
            </a:pPr>
            <a:r>
              <a:rPr lang="ru-RU" sz="2000" dirty="0">
                <a:latin typeface="+mj-lt"/>
                <a:ea typeface="Times New Roman" panose="02020603050405020304" pitchFamily="18" charset="0"/>
              </a:rPr>
              <a:t>Регуляция Тихонова позволяет снизить амплитуды управляющих моментов </a:t>
            </a:r>
            <a:r>
              <a:rPr lang="ru-RU" sz="2000" dirty="0">
                <a:latin typeface="+mj-lt"/>
              </a:rPr>
              <a:t>при этом обеспечивая более равномерное и сглаженное распределение по всем осям.</a:t>
            </a:r>
          </a:p>
          <a:p>
            <a:pPr marR="1270" indent="450215" algn="just">
              <a:buNone/>
            </a:pPr>
            <a:endParaRPr lang="ru-RU" sz="20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AEC83-6072-344D-E069-DED4EC9DB667}"/>
              </a:ext>
            </a:extLst>
          </p:cNvPr>
          <p:cNvSpPr txBox="1"/>
          <p:nvPr/>
        </p:nvSpPr>
        <p:spPr>
          <a:xfrm>
            <a:off x="4274497" y="257258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16EC7-8633-C8EB-585D-1D844291F280}"/>
              </a:ext>
            </a:extLst>
          </p:cNvPr>
          <p:cNvSpPr txBox="1"/>
          <p:nvPr/>
        </p:nvSpPr>
        <p:spPr>
          <a:xfrm>
            <a:off x="253732" y="1305341"/>
            <a:ext cx="609437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Проведено исследование и математическое моделирование системы ориентации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Разработана и реализована математическая модель, позволяющая учитывать динамику аппарата и работу исполнительных органов.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 Выполнен расчёт моментов инерции и оптимизировано расположение маховиков для обеспечения отказоустойчивости.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 Разработан и протестирован алгоритм управления ориентацией, в том числе с применением метода регуляризации Тихонова для равномерного распределения нагрузки.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Проведён анализ условий эксплуатации системы с учётом требований электробезопасности, теплового режима и надёжности работы на всех этапах миссии.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ED25A-0327-43AD-836D-0A4DE22529D1}"/>
              </a:ext>
            </a:extLst>
          </p:cNvPr>
          <p:cNvSpPr txBox="1"/>
          <p:nvPr/>
        </p:nvSpPr>
        <p:spPr>
          <a:xfrm>
            <a:off x="7034718" y="3613668"/>
            <a:ext cx="48400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Метод регуляризации Тихонова может рассматриваться как предпочтительный </a:t>
            </a:r>
          </a:p>
          <a:p>
            <a:r>
              <a:rPr lang="ru-RU" dirty="0">
                <a:latin typeface="+mj-lt"/>
              </a:rPr>
              <a:t>для систем ориентации с избыточными</a:t>
            </a:r>
          </a:p>
          <a:p>
            <a:r>
              <a:rPr lang="ru-RU" dirty="0">
                <a:latin typeface="+mj-lt"/>
              </a:rPr>
              <a:t> исполнительными органами, особенно при наличии ограничений на момент,</a:t>
            </a:r>
          </a:p>
          <a:p>
            <a:r>
              <a:rPr lang="ru-RU" dirty="0">
                <a:latin typeface="+mj-lt"/>
              </a:rPr>
              <a:t> требованиях к надёжности и сглаженности управляющих воздействий.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69E07-5260-48C0-BC21-79EB8527D7DD}"/>
              </a:ext>
            </a:extLst>
          </p:cNvPr>
          <p:cNvSpPr/>
          <p:nvPr/>
        </p:nvSpPr>
        <p:spPr>
          <a:xfrm>
            <a:off x="7034718" y="3525715"/>
            <a:ext cx="4729390" cy="23083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839200" y="6356349"/>
            <a:ext cx="2743200" cy="365125"/>
          </a:xfrm>
        </p:spPr>
        <p:txBody>
          <a:bodyPr/>
          <a:lstStyle/>
          <a:p>
            <a:fld id="{52237F93-75AE-440C-98BE-12EE260342C9}" type="slidenum">
              <a:rPr lang="ru-RU" sz="140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2</a:t>
            </a:fld>
            <a:endParaRPr lang="ru-RU" sz="1400" dirty="0">
              <a:solidFill>
                <a:schemeClr val="tx1">
                  <a:lumMod val="50000"/>
                  <a:lumOff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838200" y="313274"/>
            <a:ext cx="10141243" cy="62256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miter lim="800000"/>
            <a:headEnd/>
            <a:tailEnd/>
          </a:ln>
        </p:spPr>
        <p:txBody>
          <a:bodyPr lIns="90000" tIns="125280" rIns="90000" bIns="45000"/>
          <a:lstStyle/>
          <a:p>
            <a:pPr algn="just" hangingPunct="0">
              <a:buSzPct val="45000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системы ориентации малого космического аппарата типа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CubeSat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базе двигателей-маховиков и анализа её математической модели.</a:t>
            </a:r>
          </a:p>
          <a:p>
            <a:pPr algn="just" hangingPunct="0">
              <a:buSzPct val="45000"/>
              <a:buFont typeface="StarSymbol"/>
              <a:buNone/>
            </a:pPr>
            <a:endParaRPr lang="ru-RU" sz="2400" b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buSzPct val="45000"/>
              <a:buFont typeface="StarSymbol"/>
              <a:buNone/>
            </a:pPr>
            <a:r>
              <a:rPr lang="ru-RU" sz="2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ВКР:</a:t>
            </a:r>
          </a:p>
          <a:p>
            <a:pPr marL="342900" indent="-342900" hangingPunct="0">
              <a:buSzPct val="45000"/>
              <a:buFont typeface="Wingdings" panose="05000000000000000000" pitchFamily="2" charset="2"/>
              <a:buChar char="v"/>
            </a:pPr>
            <a:r>
              <a:rPr lang="ru-RU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обзор существующих систем ориентации малых космических аппаратов типа </a:t>
            </a:r>
            <a:r>
              <a:rPr lang="ru-RU" sz="2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CubeSat</a:t>
            </a:r>
            <a:r>
              <a:rPr lang="ru-RU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hangingPunct="0">
              <a:buSzPct val="45000"/>
              <a:buFont typeface="Wingdings" panose="05000000000000000000" pitchFamily="2" charset="2"/>
              <a:buChar char="v"/>
            </a:pPr>
            <a:r>
              <a:rPr lang="ru-RU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математическую модель системы ориентации на базе двигателей-маховиков.</a:t>
            </a:r>
          </a:p>
          <a:p>
            <a:pPr marL="342900" indent="-342900" hangingPunct="0">
              <a:buSzPct val="45000"/>
              <a:buFont typeface="Wingdings" panose="05000000000000000000" pitchFamily="2" charset="2"/>
              <a:buChar char="v"/>
            </a:pPr>
            <a:r>
              <a:rPr lang="ru-RU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расчёт моментов инерции и динамики вращения аппарата.</a:t>
            </a:r>
          </a:p>
          <a:p>
            <a:pPr marL="342900" indent="-342900" hangingPunct="0">
              <a:buSzPct val="45000"/>
              <a:buFont typeface="Wingdings" panose="05000000000000000000" pitchFamily="2" charset="2"/>
              <a:buChar char="v"/>
            </a:pPr>
            <a:r>
              <a:rPr lang="ru-RU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Смоделировать работу системы ориентации и разработать алгоритм управления маховиками.</a:t>
            </a:r>
          </a:p>
          <a:p>
            <a:pPr marL="342900" indent="-342900" hangingPunct="0">
              <a:buSzPct val="45000"/>
              <a:buFont typeface="Wingdings" panose="05000000000000000000" pitchFamily="2" charset="2"/>
              <a:buChar char="v"/>
            </a:pPr>
            <a:r>
              <a:rPr lang="ru-RU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численное моделирование и анализ результатов в среде MATLAB.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3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D8C1C-3095-EDB7-668B-8ADDBBE8E3C9}"/>
              </a:ext>
            </a:extLst>
          </p:cNvPr>
          <p:cNvSpPr txBox="1"/>
          <p:nvPr/>
        </p:nvSpPr>
        <p:spPr>
          <a:xfrm>
            <a:off x="727721" y="205399"/>
            <a:ext cx="7909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Cubesat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его применение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AF303E-6E32-0899-BA7A-37BDC02A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745" y="2678333"/>
            <a:ext cx="4448377" cy="29655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106D9F-3F84-123E-8446-04F51E8DB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93" y="731666"/>
            <a:ext cx="4448377" cy="3042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B35EF9-46C5-DB93-1C22-EB6341DB9C35}"/>
              </a:ext>
            </a:extLst>
          </p:cNvPr>
          <p:cNvSpPr txBox="1"/>
          <p:nvPr/>
        </p:nvSpPr>
        <p:spPr>
          <a:xfrm>
            <a:off x="5176098" y="761713"/>
            <a:ext cx="609437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Кубсат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CubeSat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малый искусственный спутник стандартизированной формы и размеров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Они состоят</a:t>
            </a:r>
            <a:r>
              <a:rPr lang="ru-RU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ru-RU" sz="20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стандартизированных</a:t>
            </a:r>
            <a:r>
              <a:rPr lang="ru-RU" sz="20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единиц,</a:t>
            </a:r>
            <a:r>
              <a:rPr lang="ru-RU" sz="20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которые обозначаются</a:t>
            </a:r>
            <a:r>
              <a:rPr lang="ru-RU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«U»</a:t>
            </a:r>
            <a:r>
              <a:rPr lang="ru-RU" sz="20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(от</a:t>
            </a:r>
            <a:r>
              <a:rPr lang="ru-RU" sz="20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англ.</a:t>
            </a:r>
            <a:r>
              <a:rPr lang="ru-RU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Units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ru-RU" sz="20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имеют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заданную форму и габариты.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B9405F-8940-E362-B6A0-13B612B3F015}"/>
              </a:ext>
            </a:extLst>
          </p:cNvPr>
          <p:cNvSpPr txBox="1"/>
          <p:nvPr/>
        </p:nvSpPr>
        <p:spPr>
          <a:xfrm>
            <a:off x="11239500" y="633995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F5DAA-2985-57E3-A8CA-8D87E91D1B31}"/>
              </a:ext>
            </a:extLst>
          </p:cNvPr>
          <p:cNvSpPr txBox="1"/>
          <p:nvPr/>
        </p:nvSpPr>
        <p:spPr>
          <a:xfrm>
            <a:off x="1059505" y="3914274"/>
            <a:ext cx="62362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Главные особенности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кубсатов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Малый размер и вес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Дешёвое и быстрое изготовление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Использование коммерческих компонентов (COTS)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Возможность запуска вместе с другими аппаратами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2BC00-C9D0-209C-4B26-AD69C306D8DA}"/>
              </a:ext>
            </a:extLst>
          </p:cNvPr>
          <p:cNvSpPr txBox="1"/>
          <p:nvPr/>
        </p:nvSpPr>
        <p:spPr>
          <a:xfrm>
            <a:off x="1066581" y="5742344"/>
            <a:ext cx="866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своей компактности и низкой стоимости, они ускоряют внедрение инноваций и развитие новых направлений в космической отрасли.</a:t>
            </a:r>
          </a:p>
        </p:txBody>
      </p:sp>
    </p:spTree>
    <p:extLst>
      <p:ext uri="{BB962C8B-B14F-4D97-AF65-F5344CB8AC3E}">
        <p14:creationId xmlns:p14="http://schemas.microsoft.com/office/powerpoint/2010/main" val="292448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413824A-CDE8-83B3-1073-29F312C8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10F84-296B-330D-DF97-99F8F6642EAA}"/>
              </a:ext>
            </a:extLst>
          </p:cNvPr>
          <p:cNvSpPr txBox="1"/>
          <p:nvPr/>
        </p:nvSpPr>
        <p:spPr>
          <a:xfrm>
            <a:off x="540290" y="136525"/>
            <a:ext cx="111114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ориентации и стабилизации (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СОиС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для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Cubesat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BBD84-1FAF-B2B6-8195-56FB7139FDAE}"/>
              </a:ext>
            </a:extLst>
          </p:cNvPr>
          <p:cNvSpPr txBox="1"/>
          <p:nvPr/>
        </p:nvSpPr>
        <p:spPr>
          <a:xfrm>
            <a:off x="372019" y="2385477"/>
            <a:ext cx="84008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Пассивные: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 гравитационные и магнитные эффекты (гравитационно-градиентная штанга, магнитные стабилизаторы). 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Активные: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Включают магнитные катушки и двигатели-маховики (реакционные колёса).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04483-C4E2-C1DF-E4AD-DD2609F51CA1}"/>
              </a:ext>
            </a:extLst>
          </p:cNvPr>
          <p:cNvSpPr txBox="1"/>
          <p:nvPr/>
        </p:nvSpPr>
        <p:spPr>
          <a:xfrm>
            <a:off x="335829" y="773820"/>
            <a:ext cx="837100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СОиС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комплекс устройств и программ, предназначенных для определения положения космического аппарата в пространстве и управления его ориентацией относительно выбранных направлений. Она обеспечивает устойчивое положение аппарата и предотвращает неуправляемое вращение или отклонения от заданного курса.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735DC0-1E54-1E5B-4445-1E2624D9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734586"/>
            <a:ext cx="3468925" cy="1883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C447D-50C5-1DC5-B9D7-ABB141C5AC22}"/>
              </a:ext>
            </a:extLst>
          </p:cNvPr>
          <p:cNvSpPr txBox="1"/>
          <p:nvPr/>
        </p:nvSpPr>
        <p:spPr>
          <a:xfrm>
            <a:off x="432062" y="4452965"/>
            <a:ext cx="71251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Двигатель-маховик в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кубсате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(реакционное колесо) — это компактное электромеханическое устройство, представляющее собой быстро вращающийся диск, установленный внутри спутника.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1918B3-38DD-2393-951D-AF533E0F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503" y="2919241"/>
            <a:ext cx="3572435" cy="35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2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31A4E8B-9A45-18F9-CE63-99E9C1A6B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00E35-5974-8AD0-920C-0D1329880A29}"/>
              </a:ext>
            </a:extLst>
          </p:cNvPr>
          <p:cNvSpPr txBox="1"/>
          <p:nvPr/>
        </p:nvSpPr>
        <p:spPr>
          <a:xfrm>
            <a:off x="231294" y="828288"/>
            <a:ext cx="7251543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системы ориентации: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маховика с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бесколлекторными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электродвигателями (BLDC)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Контроллер управления (реализующий алгоритмы стабилизации и диагностики)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Датчики: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энкодеры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(для контроля положения ротора), гироскопы, акселерометры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Блоки питания и интерфейсные модули для связи с основной платформой спутника</a:t>
            </a:r>
          </a:p>
          <a:p>
            <a:pPr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выбора компонентов: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Минимальные масса и габариты для соответствия стандарту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CubeSat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Энергоэффективность и высокая надёжность работы в условиях космоса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работы в составе тетраэдрической схемы для обеспечения отказоустойчивости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106910-09D8-6135-0953-20CA680A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1" y="2908591"/>
            <a:ext cx="3294529" cy="3294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00F8F-A86D-E237-9F13-0DE0C73DAF71}"/>
              </a:ext>
            </a:extLst>
          </p:cNvPr>
          <p:cNvSpPr txBox="1"/>
          <p:nvPr/>
        </p:nvSpPr>
        <p:spPr>
          <a:xfrm>
            <a:off x="8000548" y="1164686"/>
            <a:ext cx="39601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преимущества двигателей-маховиков для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кубсатов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Компактность и лёгкость интеграции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Многоразовое использование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CFB3F-1DBA-7EFD-33F2-F781365FA5F2}"/>
              </a:ext>
            </a:extLst>
          </p:cNvPr>
          <p:cNvSpPr txBox="1"/>
          <p:nvPr/>
        </p:nvSpPr>
        <p:spPr>
          <a:xfrm>
            <a:off x="481853" y="318300"/>
            <a:ext cx="9020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маховичной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системы и выбор компонентов</a:t>
            </a:r>
          </a:p>
        </p:txBody>
      </p:sp>
    </p:spTree>
    <p:extLst>
      <p:ext uri="{BB962C8B-B14F-4D97-AF65-F5344CB8AC3E}">
        <p14:creationId xmlns:p14="http://schemas.microsoft.com/office/powerpoint/2010/main" val="199839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EC8BB1-B1EF-24A2-7D85-E3B32C61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30C66-F13E-81F4-795D-D8ABE8D00692}"/>
              </a:ext>
            </a:extLst>
          </p:cNvPr>
          <p:cNvSpPr txBox="1"/>
          <p:nvPr/>
        </p:nvSpPr>
        <p:spPr>
          <a:xfrm>
            <a:off x="293985" y="1875831"/>
            <a:ext cx="628163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127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масса спутника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кг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270" lvl="0" indent="-342900" algn="just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габариты корпуса </a:t>
            </a:r>
            <a:r>
              <a:rPr lang="en-US" sz="18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i="1" baseline="-25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0,10 м,</a:t>
            </a:r>
            <a:r>
              <a:rPr lang="ru-RU" sz="18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i="1" baseline="-250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18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0,10 м,</a:t>
            </a:r>
            <a:r>
              <a:rPr lang="ru-RU" sz="18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i="1" baseline="-250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ru-RU" sz="18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0,20 м,</a:t>
            </a:r>
          </a:p>
          <a:p>
            <a:pPr marL="342900" marR="1270" lvl="0" indent="-342900" algn="just">
              <a:lnSpc>
                <a:spcPct val="15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момент инерции 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спутника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R="1270" lvl="0" algn="just">
              <a:lnSpc>
                <a:spcPct val="150000"/>
              </a:lnSpc>
              <a:spcBef>
                <a:spcPts val="1200"/>
              </a:spcBef>
            </a:pPr>
            <a:endParaRPr lang="ru-RU" sz="1800" dirty="0">
              <a:effectLst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ru-RU" sz="1400" dirty="0">
                <a:effectLst/>
                <a:ea typeface="Times New Roman" panose="02020603050405020304" pitchFamily="18" charset="0"/>
              </a:rPr>
              <a:t>	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B44E9-B4AD-F3C1-822D-09478864D87C}"/>
              </a:ext>
            </a:extLst>
          </p:cNvPr>
          <p:cNvSpPr txBox="1"/>
          <p:nvPr/>
        </p:nvSpPr>
        <p:spPr>
          <a:xfrm>
            <a:off x="6526854" y="967118"/>
            <a:ext cx="530238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" lvl="1" algn="just"/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Модель реактивных маховиков</a:t>
            </a:r>
          </a:p>
          <a:p>
            <a:pPr marR="1270" algn="just">
              <a:buNone/>
              <a:tabLst>
                <a:tab pos="2969895" algn="ctr"/>
                <a:tab pos="6299835" algn="r"/>
              </a:tabLst>
            </a:pPr>
            <a:r>
              <a:rPr lang="ru-RU" sz="1400" dirty="0">
                <a:effectLst/>
                <a:ea typeface="Times New Roman" panose="02020603050405020304" pitchFamily="18" charset="0"/>
              </a:rPr>
              <a:t> </a:t>
            </a:r>
            <a:endParaRPr lang="en-US" sz="1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70DD3-8B89-ED52-1AFA-8736B461769F}"/>
              </a:ext>
            </a:extLst>
          </p:cNvPr>
          <p:cNvSpPr txBox="1"/>
          <p:nvPr/>
        </p:nvSpPr>
        <p:spPr>
          <a:xfrm>
            <a:off x="972766" y="1008040"/>
            <a:ext cx="2622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спутника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48A7AD-161D-DEFD-FF6C-02F52097F74D}"/>
                  </a:ext>
                </a:extLst>
              </p:cNvPr>
              <p:cNvSpPr txBox="1"/>
              <p:nvPr/>
            </p:nvSpPr>
            <p:spPr>
              <a:xfrm>
                <a:off x="0" y="3750863"/>
                <a:ext cx="7157793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ru-RU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.01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0.01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0.004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кг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48A7AD-161D-DEFD-FF6C-02F52097F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50863"/>
                <a:ext cx="7157793" cy="11128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954AF2-F3EA-FF56-667D-5EEC7DAAADEA}"/>
                  </a:ext>
                </a:extLst>
              </p:cNvPr>
              <p:cNvSpPr txBox="1"/>
              <p:nvPr/>
            </p:nvSpPr>
            <p:spPr>
              <a:xfrm>
                <a:off x="6995652" y="3854160"/>
                <a:ext cx="4854102" cy="90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1.4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6.1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</a:rPr>
                                  <m:t>6.1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кг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954AF2-F3EA-FF56-667D-5EEC7DAAA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652" y="3854160"/>
                <a:ext cx="4854102" cy="906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098E576-1408-60C7-5C16-0BC61BF93C8F}"/>
              </a:ext>
            </a:extLst>
          </p:cNvPr>
          <p:cNvSpPr txBox="1"/>
          <p:nvPr/>
        </p:nvSpPr>
        <p:spPr>
          <a:xfrm>
            <a:off x="7366919" y="1885447"/>
            <a:ext cx="37993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масса </a:t>
            </a:r>
            <a:r>
              <a:rPr lang="en-US" dirty="0">
                <a:cs typeface="Times New Roman" panose="02020603050405020304" pitchFamily="18" charset="0"/>
              </a:rPr>
              <a:t>m = 0.13 </a:t>
            </a:r>
            <a:r>
              <a:rPr lang="ru-RU" dirty="0">
                <a:cs typeface="Times New Roman" panose="02020603050405020304" pitchFamily="18" charset="0"/>
              </a:rPr>
              <a:t>кг</a:t>
            </a:r>
          </a:p>
          <a:p>
            <a:endParaRPr lang="ru-RU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радиус </a:t>
            </a:r>
            <a:r>
              <a:rPr lang="en-US" i="1" dirty="0">
                <a:cs typeface="Times New Roman" panose="02020603050405020304" pitchFamily="18" charset="0"/>
              </a:rPr>
              <a:t>r</a:t>
            </a:r>
            <a:r>
              <a:rPr lang="ru-RU" i="1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=</a:t>
            </a: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0.</a:t>
            </a:r>
            <a:r>
              <a:rPr lang="ru-RU" dirty="0">
                <a:cs typeface="Times New Roman" panose="02020603050405020304" pitchFamily="18" charset="0"/>
              </a:rPr>
              <a:t>0</a:t>
            </a:r>
            <a:r>
              <a:rPr lang="en-US" dirty="0">
                <a:cs typeface="Times New Roman" panose="02020603050405020304" pitchFamily="18" charset="0"/>
              </a:rPr>
              <a:t>42</a:t>
            </a:r>
            <a:r>
              <a:rPr lang="ru-RU" dirty="0">
                <a:cs typeface="Times New Roman" panose="02020603050405020304" pitchFamily="18" charset="0"/>
              </a:rPr>
              <a:t> м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высота </a:t>
            </a:r>
            <a:r>
              <a:rPr lang="en-US" dirty="0">
                <a:cs typeface="Times New Roman" panose="02020603050405020304" pitchFamily="18" charset="0"/>
              </a:rPr>
              <a:t>h = 0.019 </a:t>
            </a:r>
            <a:r>
              <a:rPr lang="ru-RU" dirty="0">
                <a:cs typeface="Times New Roman" panose="02020603050405020304" pitchFamily="18" charset="0"/>
              </a:rPr>
              <a:t>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момент инерции маховика: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9758E-B1EE-661D-CFB1-745E785E4554}"/>
              </a:ext>
            </a:extLst>
          </p:cNvPr>
          <p:cNvSpPr txBox="1"/>
          <p:nvPr/>
        </p:nvSpPr>
        <p:spPr>
          <a:xfrm>
            <a:off x="3975371" y="227004"/>
            <a:ext cx="316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89069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C5C5BE0-8E15-43DB-CB0A-7C16E2B4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7F93-75AE-440C-98BE-12EE260342C9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BA4A3-509E-DAC5-A56D-DD5CA5605F91}"/>
              </a:ext>
            </a:extLst>
          </p:cNvPr>
          <p:cNvSpPr txBox="1"/>
          <p:nvPr/>
        </p:nvSpPr>
        <p:spPr>
          <a:xfrm>
            <a:off x="334125" y="316970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" lvl="1" algn="just"/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Алгоритм управления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5EB88-3E96-9084-2C58-1F1BA6876F4B}"/>
                  </a:ext>
                </a:extLst>
              </p:cNvPr>
              <p:cNvSpPr txBox="1"/>
              <p:nvPr/>
            </p:nvSpPr>
            <p:spPr>
              <a:xfrm>
                <a:off x="1419141" y="2700831"/>
                <a:ext cx="3199240" cy="423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𝑐𝑚𝑑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5EB88-3E96-9084-2C58-1F1BA6876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141" y="2700831"/>
                <a:ext cx="3199240" cy="423770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405BA09-C86C-453F-55AB-4A356FB4F60B}"/>
              </a:ext>
            </a:extLst>
          </p:cNvPr>
          <p:cNvSpPr txBox="1"/>
          <p:nvPr/>
        </p:nvSpPr>
        <p:spPr>
          <a:xfrm>
            <a:off x="189928" y="1464238"/>
            <a:ext cx="7088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Ошибка ориентации представлена через кватернион ошибки</a:t>
            </a:r>
            <a:endParaRPr lang="ru-RU" dirty="0"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06F312-D6B7-4F8B-B9D8-B8767FD9839A}"/>
              </a:ext>
            </a:extLst>
          </p:cNvPr>
          <p:cNvGrpSpPr/>
          <p:nvPr/>
        </p:nvGrpSpPr>
        <p:grpSpPr>
          <a:xfrm>
            <a:off x="116256" y="1861727"/>
            <a:ext cx="6767552" cy="411651"/>
            <a:chOff x="71432" y="1978680"/>
            <a:chExt cx="6767552" cy="411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61B3583-B86B-2913-A1B9-219FA369E5A9}"/>
                    </a:ext>
                  </a:extLst>
                </p:cNvPr>
                <p:cNvSpPr txBox="1"/>
                <p:nvPr/>
              </p:nvSpPr>
              <p:spPr>
                <a:xfrm>
                  <a:off x="71432" y="1978680"/>
                  <a:ext cx="2026309" cy="4116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ru-RU" sz="2000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ru-RU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ru-RU" sz="2000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ru-RU" sz="2000" i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ru-RU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61B3583-B86B-2913-A1B9-219FA369E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2" y="1978680"/>
                  <a:ext cx="2026309" cy="411651"/>
                </a:xfrm>
                <a:prstGeom prst="rect">
                  <a:avLst/>
                </a:prstGeom>
                <a:blipFill>
                  <a:blip r:embed="rId3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B038D64-6A0A-8560-3AE7-423EA78A35E3}"/>
                    </a:ext>
                  </a:extLst>
                </p:cNvPr>
                <p:cNvSpPr txBox="1"/>
                <p:nvPr/>
              </p:nvSpPr>
              <p:spPr>
                <a:xfrm>
                  <a:off x="1935280" y="2017433"/>
                  <a:ext cx="490370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ru-RU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где </a:t>
                  </a:r>
                  <a14:m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⊗</m:t>
                      </m:r>
                    </m:oMath>
                  </a14:m>
                  <a:r>
                    <a:rPr lang="ru-RU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- операция </a:t>
                  </a:r>
                  <a:r>
                    <a:rPr lang="ru-RU" sz="1800" dirty="0" err="1">
                      <a:effectLst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кватернионного</a:t>
                  </a:r>
                  <a:r>
                    <a:rPr lang="ru-RU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умножения</a:t>
                  </a:r>
                  <a:endPara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B038D64-6A0A-8560-3AE7-423EA78A3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5280" y="2017433"/>
                  <a:ext cx="490370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9" t="-11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F9D93B-483E-B2C7-2053-4BA648C3983A}"/>
                  </a:ext>
                </a:extLst>
              </p:cNvPr>
              <p:cNvSpPr txBox="1"/>
              <p:nvPr/>
            </p:nvSpPr>
            <p:spPr>
              <a:xfrm>
                <a:off x="334125" y="3670932"/>
                <a:ext cx="6549684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cs typeface="Times New Roman" panose="02020603050405020304" pitchFamily="18" charset="0"/>
                  </a:rPr>
                  <a:t>и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cs typeface="Times New Roman" panose="02020603050405020304" pitchFamily="18" charset="0"/>
                  </a:rPr>
                  <a:t>определяются для постоянной времени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=30 сек</m:t>
                    </m:r>
                  </m:oMath>
                </a14:m>
                <a:r>
                  <a:rPr lang="ru-RU" dirty="0">
                    <a:cs typeface="Times New Roman" panose="02020603050405020304" pitchFamily="18" charset="0"/>
                  </a:rPr>
                  <a:t>унд (стандартный параметр для </a:t>
                </a:r>
                <a:r>
                  <a:rPr lang="en-US" dirty="0">
                    <a:cs typeface="Times New Roman" panose="02020603050405020304" pitchFamily="18" charset="0"/>
                  </a:rPr>
                  <a:t>CubeSat)</a:t>
                </a:r>
                <a:endParaRPr lang="ru-RU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F9D93B-483E-B2C7-2053-4BA648C39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25" y="3670932"/>
                <a:ext cx="6549684" cy="667747"/>
              </a:xfrm>
              <a:prstGeom prst="rect">
                <a:avLst/>
              </a:prstGeom>
              <a:blipFill>
                <a:blip r:embed="rId5"/>
                <a:stretch>
                  <a:fillRect l="-838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AB0741-DC47-956A-6993-AA1C9C51641C}"/>
              </a:ext>
            </a:extLst>
          </p:cNvPr>
          <p:cNvSpPr txBox="1"/>
          <p:nvPr/>
        </p:nvSpPr>
        <p:spPr>
          <a:xfrm>
            <a:off x="7299550" y="335990"/>
            <a:ext cx="4751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Динамическая модель спутника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0E93D-8F88-9B44-FAE1-E1A721AF0EED}"/>
              </a:ext>
            </a:extLst>
          </p:cNvPr>
          <p:cNvSpPr txBox="1"/>
          <p:nvPr/>
        </p:nvSpPr>
        <p:spPr>
          <a:xfrm>
            <a:off x="7465433" y="1138843"/>
            <a:ext cx="4237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cs typeface="Times New Roman" panose="02020603050405020304" pitchFamily="18" charset="0"/>
              </a:rPr>
              <a:t>Ориентация спутника определяется кватернионом.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04DF2-CCED-41BB-4AA3-BEA9BCA2B728}"/>
                  </a:ext>
                </a:extLst>
              </p:cNvPr>
              <p:cNvSpPr txBox="1"/>
              <p:nvPr/>
            </p:nvSpPr>
            <p:spPr>
              <a:xfrm>
                <a:off x="6428503" y="1740090"/>
                <a:ext cx="67818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acc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𝛺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04DF2-CCED-41BB-4AA3-BEA9BCA2B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503" y="1740090"/>
                <a:ext cx="6781800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B5DF3FB-B6F5-6E09-B8F2-28C14B8C9234}"/>
              </a:ext>
            </a:extLst>
          </p:cNvPr>
          <p:cNvSpPr txBox="1"/>
          <p:nvPr/>
        </p:nvSpPr>
        <p:spPr>
          <a:xfrm>
            <a:off x="7465433" y="2629107"/>
            <a:ext cx="7287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cs typeface="Times New Roman" panose="02020603050405020304" pitchFamily="18" charset="0"/>
              </a:rPr>
              <a:t>Матрица преобразования угловой скорости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B9F81A-D8EA-48D4-07FE-8BA317379EF9}"/>
                  </a:ext>
                </a:extLst>
              </p:cNvPr>
              <p:cNvSpPr txBox="1"/>
              <p:nvPr/>
            </p:nvSpPr>
            <p:spPr>
              <a:xfrm>
                <a:off x="7691717" y="3124601"/>
                <a:ext cx="3582011" cy="1149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latin typeface="Cambria Math" panose="02040503050406030204" pitchFamily="18" charset="0"/>
                        </a:rPr>
                        <m:t>𝛺</m:t>
                      </m:r>
                      <m:d>
                        <m:dPr>
                          <m:ctrlPr>
                            <a:rPr lang="ru-RU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ru-RU" sz="1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sz="18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ru-RU" sz="18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ru-RU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ru-RU" sz="18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ru-RU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ru-RU" sz="1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ru-RU" sz="18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B9F81A-D8EA-48D4-07FE-8BA317379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17" y="3124601"/>
                <a:ext cx="3582011" cy="1149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331B3-6D62-4663-B874-F5B859BD4D37}"/>
                  </a:ext>
                </a:extLst>
              </p:cNvPr>
              <p:cNvSpPr txBox="1"/>
              <p:nvPr/>
            </p:nvSpPr>
            <p:spPr>
              <a:xfrm>
                <a:off x="973625" y="4495949"/>
                <a:ext cx="1446847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331B3-6D62-4663-B874-F5B859BD4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25" y="4495949"/>
                <a:ext cx="1446847" cy="6090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6F28F7-D18E-498D-BAE9-C97290AB5CF1}"/>
                  </a:ext>
                </a:extLst>
              </p:cNvPr>
              <p:cNvSpPr txBox="1"/>
              <p:nvPr/>
            </p:nvSpPr>
            <p:spPr>
              <a:xfrm>
                <a:off x="3171534" y="4554759"/>
                <a:ext cx="144684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6F28F7-D18E-498D-BAE9-C97290AB5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534" y="4554759"/>
                <a:ext cx="1446847" cy="6347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B05EDE-B513-4B89-89A7-3E2FF38FA169}"/>
                  </a:ext>
                </a:extLst>
              </p:cNvPr>
              <p:cNvSpPr txBox="1"/>
              <p:nvPr/>
            </p:nvSpPr>
            <p:spPr>
              <a:xfrm>
                <a:off x="154833" y="5580679"/>
                <a:ext cx="4354414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2.254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12.309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5.087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B05EDE-B513-4B89-89A7-3E2FF38FA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33" y="5580679"/>
                <a:ext cx="4354414" cy="8305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FEE1A0-C60B-4749-AEF7-88C77F74D209}"/>
                  </a:ext>
                </a:extLst>
              </p:cNvPr>
              <p:cNvSpPr txBox="1"/>
              <p:nvPr/>
            </p:nvSpPr>
            <p:spPr>
              <a:xfrm>
                <a:off x="4618381" y="5556983"/>
                <a:ext cx="4354414" cy="848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.528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7.385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3.052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FEE1A0-C60B-4749-AEF7-88C77F74D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381" y="5556983"/>
                <a:ext cx="4354414" cy="848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34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EF89FA-0BA8-4FE4-2B15-B83B27BB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5" y="885537"/>
            <a:ext cx="5710968" cy="5256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9AE35-09E8-1355-1FBF-F2AA25A40249}"/>
              </a:ext>
            </a:extLst>
          </p:cNvPr>
          <p:cNvSpPr txBox="1"/>
          <p:nvPr/>
        </p:nvSpPr>
        <p:spPr>
          <a:xfrm>
            <a:off x="1889493" y="465743"/>
            <a:ext cx="96668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" lvl="1" algn="just"/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Расположение реакционных маховиков</a:t>
            </a:r>
          </a:p>
          <a:p>
            <a:pPr marR="1270" algn="just"/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848784-B2D5-5644-62F1-132B339108FD}"/>
                  </a:ext>
                </a:extLst>
              </p:cNvPr>
              <p:cNvSpPr txBox="1"/>
              <p:nvPr/>
            </p:nvSpPr>
            <p:spPr>
              <a:xfrm>
                <a:off x="6291449" y="1302830"/>
                <a:ext cx="5381443" cy="2879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1270" indent="450215" algn="just">
                  <a:buNone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Оси вращения маховиков выбраны по вершинам правильного тетраэдра, что позволяет равномерно распределить управляемость по осям. Направления осей задаются матрицей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∈ 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3×4</m:t>
                        </m:r>
                      </m:sup>
                    </m:sSup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marR="1270">
                  <a:spcAft>
                    <a:spcPts val="1000"/>
                  </a:spcAft>
                  <a:buNone/>
                  <a:tabLst>
                    <a:tab pos="2969895" algn="ctr"/>
                    <a:tab pos="6299835" algn="r"/>
                  </a:tabLst>
                </a:pPr>
                <a:r>
                  <a:rPr lang="ru-RU" sz="2000" i="0" dirty="0">
                    <a:solidFill>
                      <a:srgbClr val="1F497D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  <m:r>
                      <a:rPr lang="ru-RU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ru-RU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ru-RU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  <m:r>
                          <a:rPr lang="ru-RU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  <m:r>
                          <a:rPr lang="ru-RU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2000" i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ru-RU" sz="2000" i="0" dirty="0">
                    <a:solidFill>
                      <a:srgbClr val="1F497D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ru-RU" sz="2000" i="1" dirty="0">
                  <a:solidFill>
                    <a:srgbClr val="1F497D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848784-B2D5-5644-62F1-132B33910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49" y="1302830"/>
                <a:ext cx="5381443" cy="2879058"/>
              </a:xfrm>
              <a:prstGeom prst="rect">
                <a:avLst/>
              </a:prstGeom>
              <a:blipFill>
                <a:blip r:embed="rId3"/>
                <a:stretch>
                  <a:fillRect l="-1133" t="-1271" r="-1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E02A07E-6E43-5396-EF33-5CC530E8CD0F}"/>
              </a:ext>
            </a:extLst>
          </p:cNvPr>
          <p:cNvSpPr txBox="1"/>
          <p:nvPr/>
        </p:nvSpPr>
        <p:spPr>
          <a:xfrm>
            <a:off x="306122" y="6142122"/>
            <a:ext cx="6094378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" indent="450215" algn="ctr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Расположение осей маховиков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BA7116-1ADA-D1C2-8DBE-A3CB8FE3CEE9}"/>
                  </a:ext>
                </a:extLst>
              </p:cNvPr>
              <p:cNvSpPr txBox="1"/>
              <p:nvPr/>
            </p:nvSpPr>
            <p:spPr>
              <a:xfrm>
                <a:off x="6291447" y="4282373"/>
                <a:ext cx="5710968" cy="17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Преимущества</a:t>
                </a:r>
                <a:r>
                  <a:rPr lang="en-US" dirty="0"/>
                  <a:t>:</a:t>
                </a:r>
              </a:p>
              <a:p>
                <a:pPr lvl="0"/>
                <a:r>
                  <a:rPr lang="en-US" dirty="0"/>
                  <a:t>1) </a:t>
                </a:r>
                <a:r>
                  <a:rPr lang="ru-RU" dirty="0"/>
                  <a:t>избыточность, дополнительная отказоустойчивость</a:t>
                </a:r>
              </a:p>
              <a:p>
                <a:pPr lvl="0"/>
                <a:r>
                  <a:rPr lang="en-US" dirty="0"/>
                  <a:t>2) </a:t>
                </a:r>
                <a:r>
                  <a:rPr lang="ru-RU" dirty="0"/>
                  <a:t>равномерная нагрузка на маховики</a:t>
                </a:r>
              </a:p>
              <a:p>
                <a:pPr lvl="0"/>
                <a:r>
                  <a:rPr lang="en-US" dirty="0"/>
                  <a:t>3) </a:t>
                </a:r>
                <a:r>
                  <a:rPr lang="ru-RU" dirty="0"/>
                  <a:t>численная устойчивость, матрица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dirty="0"/>
                  <a:t>хорошо обусловлена (не вырождена)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BA7116-1ADA-D1C2-8DBE-A3CB8FE3C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47" y="4282373"/>
                <a:ext cx="5710968" cy="1759264"/>
              </a:xfrm>
              <a:prstGeom prst="rect">
                <a:avLst/>
              </a:prstGeom>
              <a:blipFill>
                <a:blip r:embed="rId4"/>
                <a:stretch>
                  <a:fillRect l="-854" t="-17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0EB1B48-9DC8-AFF3-80A6-1231A4920237}"/>
              </a:ext>
            </a:extLst>
          </p:cNvPr>
          <p:cNvSpPr txBox="1"/>
          <p:nvPr/>
        </p:nvSpPr>
        <p:spPr>
          <a:xfrm>
            <a:off x="11115675" y="633053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52237F93-75AE-440C-98BE-12EE260342C9}" type="slidenum">
              <a:rPr lang="ru-RU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</a:t>
            </a:fld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0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06501-7257-A8D1-CA67-FF784C119A61}"/>
                  </a:ext>
                </a:extLst>
              </p:cNvPr>
              <p:cNvSpPr txBox="1"/>
              <p:nvPr/>
            </p:nvSpPr>
            <p:spPr>
              <a:xfrm>
                <a:off x="358298" y="1285816"/>
                <a:ext cx="5552062" cy="3056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1270" indent="540385" algn="just">
                  <a:buNone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buNone/>
                </a:pP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спутника без регулировки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=0,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при постоянном возмущающем моменте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𝑑𝑖𝑠𝑡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,0,0</m:t>
                            </m:r>
                          </m:e>
                        </m:d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спутник вращается с</a:t>
                </a:r>
                <a:r>
                  <a:rPr lang="en-US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постоянной скоростью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buNone/>
                </a:pPr>
                <a:r>
                  <a:rPr lang="ru-RU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аксимальное отклонение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от аналитического решения не превышало 0,</a:t>
                </a:r>
                <a:r>
                  <a:rPr lang="en-US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2 % при внешнем моменте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=1⋅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Н⋅</m:t>
                    </m:r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м</m:t>
                    </m:r>
                  </m:oMath>
                </a14:m>
                <a:b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06501-7257-A8D1-CA67-FF784C119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8" y="1285816"/>
                <a:ext cx="5552062" cy="3056927"/>
              </a:xfrm>
              <a:prstGeom prst="rect">
                <a:avLst/>
              </a:prstGeom>
              <a:blipFill>
                <a:blip r:embed="rId2"/>
                <a:stretch>
                  <a:fillRect l="-1207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3C834AC-73AC-18C4-8851-3603B074F061}"/>
              </a:ext>
            </a:extLst>
          </p:cNvPr>
          <p:cNvSpPr txBox="1"/>
          <p:nvPr/>
        </p:nvSpPr>
        <p:spPr>
          <a:xfrm>
            <a:off x="2009167" y="472532"/>
            <a:ext cx="8173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effectLst/>
                <a:ea typeface="Times New Roman" panose="02020603050405020304" pitchFamily="18" charset="0"/>
              </a:rPr>
              <a:t>Численное моделирование системы ориентации</a:t>
            </a:r>
            <a:endParaRPr lang="ru-RU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6D4F0-A0D5-3257-D82B-8030A9914CD5}"/>
              </a:ext>
            </a:extLst>
          </p:cNvPr>
          <p:cNvSpPr txBox="1"/>
          <p:nvPr/>
        </p:nvSpPr>
        <p:spPr>
          <a:xfrm>
            <a:off x="11410950" y="62806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52237F93-75AE-440C-98BE-12EE260342C9}" type="slidenum">
              <a:rPr lang="ru-RU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9</a:t>
            </a:fld>
            <a:endParaRPr lang="ru-RU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C411A-FECC-4476-AE62-6E4AF1A17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42" y="1088341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103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8739</TotalTime>
  <Words>1047</Words>
  <Application>Microsoft Office PowerPoint</Application>
  <PresentationFormat>Widescreen</PresentationFormat>
  <Paragraphs>153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StarSymbol</vt:lpstr>
      <vt:lpstr>Symbol</vt:lpstr>
      <vt:lpstr>Times New Roman</vt:lpstr>
      <vt:lpstr>Wingdings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Псевдообратная матрица Мура-Пенроуза</vt:lpstr>
      <vt:lpstr>Регуляция Тихонова</vt:lpstr>
      <vt:lpstr>Влияние метода инверсии матрицы управления на ориентацию и поведение маховиков</vt:lpstr>
      <vt:lpstr>Влияние метода инверсии матрицы управления на ориентацию и поведение маховиков</vt:lpstr>
      <vt:lpstr>Влияние метода инверсии матрицы управления на ориентацию и поведение маховиков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Вычислитель</dc:creator>
  <cp:lastModifiedBy>Илья Белан</cp:lastModifiedBy>
  <cp:revision>301</cp:revision>
  <dcterms:created xsi:type="dcterms:W3CDTF">2022-06-04T12:19:59Z</dcterms:created>
  <dcterms:modified xsi:type="dcterms:W3CDTF">2025-06-08T09:46:49Z</dcterms:modified>
</cp:coreProperties>
</file>